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nconsolat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hNZ69dKqu3kPNcHc3X693Fy/e/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consolata-bold.fntdata"/><Relationship Id="rId10" Type="http://schemas.openxmlformats.org/officeDocument/2006/relationships/slide" Target="slides/slide5.xml"/><Relationship Id="rId32" Type="http://schemas.openxmlformats.org/officeDocument/2006/relationships/font" Target="fonts/Inconsolat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4Ik6PF0RanctZ0JKTq0yHdN5CjYhsXjC/view" TargetMode="External"/><Relationship Id="rId5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lewp2AqwHt5lU6HtCOsehs7jDrczE_s8/view" TargetMode="External"/><Relationship Id="rId5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938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Intersection Traffic Automation for Vehicles</a:t>
            </a:r>
            <a:endParaRPr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900600" y="3264250"/>
            <a:ext cx="734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Avery Belanger, William Valentine, Jie Zhao</a:t>
            </a:r>
            <a:endParaRPr b="0" i="0" sz="1900" u="none" cap="none" strike="noStrike">
              <a:solidFill>
                <a:srgbClr val="0F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Motors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0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10"/>
          <p:cNvPicPr preferRelativeResize="0"/>
          <p:nvPr/>
        </p:nvPicPr>
        <p:blipFill rotWithShape="1">
          <a:blip r:embed="rId4">
            <a:alphaModFix/>
          </a:blip>
          <a:srcRect b="0" l="27656" r="0" t="47534"/>
          <a:stretch/>
        </p:blipFill>
        <p:spPr>
          <a:xfrm>
            <a:off x="5710700" y="1788073"/>
            <a:ext cx="2127550" cy="14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7275" y="1136962"/>
            <a:ext cx="3195050" cy="34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5400300" y="3316175"/>
            <a:ext cx="3195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Sunfounder-Picar-4wd, Manualslib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8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Server Specifications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1"/>
          <p:cNvSpPr txBox="1"/>
          <p:nvPr/>
        </p:nvSpPr>
        <p:spPr>
          <a:xfrm>
            <a:off x="836950" y="1580300"/>
            <a:ext cx="42423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CPU: Intel i7-10700F @ 2.9GHz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Memory: 16GB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SSD: 512GB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OS: Windows 10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GPU: GeForce GTX 1660 Ti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-11919" r="0" t="-11919"/>
          <a:stretch/>
        </p:blipFill>
        <p:spPr>
          <a:xfrm>
            <a:off x="5858819" y="624750"/>
            <a:ext cx="1856381" cy="30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 txBox="1"/>
          <p:nvPr/>
        </p:nvSpPr>
        <p:spPr>
          <a:xfrm>
            <a:off x="5178000" y="3641500"/>
            <a:ext cx="3417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Dell G5 Gaming Desktop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Amazon.com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9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Camera Specifications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2"/>
          <p:cNvSpPr txBox="1"/>
          <p:nvPr/>
        </p:nvSpPr>
        <p:spPr>
          <a:xfrm>
            <a:off x="258275" y="1689025"/>
            <a:ext cx="51681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Name: Logitech C922x Pro Stream Webcam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Resolution: 1920×1080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Framerate: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fps (@ 1080p)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600" y="1308600"/>
            <a:ext cx="2558875" cy="21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5802638" y="3566375"/>
            <a:ext cx="3090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Logitech C922x, Amazon.com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10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Server Programming Language and Libraries</a:t>
            </a:r>
            <a:endParaRPr/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11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6225" y="1017725"/>
            <a:ext cx="3391551" cy="3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Design of the Server and the Car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1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12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652200" y="1556500"/>
            <a:ext cx="78396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Server sends commands and operates the Car(s)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Car(s) receive commands and drive automatically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websockets, the Server and the Car(s) are able to communicate with each other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Server 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050" y="119925"/>
            <a:ext cx="6932911" cy="479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 Design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1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625" y="901825"/>
            <a:ext cx="6060750" cy="38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14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Re-creation of an Intersection Scene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7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967" y="1173076"/>
            <a:ext cx="2807234" cy="28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311700" y="1173075"/>
            <a:ext cx="48501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lines represent the lanes and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 lines represent the stop lines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lines drawn over the image assist with lane detection and the queuing process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15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is YOLOv8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8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8"/>
          <p:cNvSpPr txBox="1"/>
          <p:nvPr/>
        </p:nvSpPr>
        <p:spPr>
          <a:xfrm>
            <a:off x="394000" y="1160225"/>
            <a:ext cx="4633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(You Only Look Once) is a popular Computer Vision Neural Network for detecting images in real-time frames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employed a data labelling tool, Roboflow, to annotate images and then train a YOLOv8 model in a form of “transfer learning”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5515263" y="3340825"/>
            <a:ext cx="3173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Ultralytics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YOLOv8, linkedin.com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16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0675" y="1278025"/>
            <a:ext cx="3582275" cy="20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Proposed YOLOv8 Model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9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9"/>
          <p:cNvSpPr txBox="1"/>
          <p:nvPr/>
        </p:nvSpPr>
        <p:spPr>
          <a:xfrm>
            <a:off x="427425" y="1171000"/>
            <a:ext cx="39267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Epochs: 53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Images: 29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images: 18 (62%)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images: 5 (17%)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Validation: 6 (21%)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mAP50: 99.5%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mAP50-95 Total: 73.3%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85.3%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Pedestrian: 61.3%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17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425" y="1303663"/>
            <a:ext cx="4309867" cy="2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5939513" y="3824550"/>
            <a:ext cx="147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Presentation Outline</a:t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"/>
          <p:cNvSpPr txBox="1"/>
          <p:nvPr/>
        </p:nvSpPr>
        <p:spPr>
          <a:xfrm>
            <a:off x="933600" y="1017725"/>
            <a:ext cx="72768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Assembling the car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of the Server and Car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Re-creation of an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 Scene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YOLOv8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Identification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and Pedestrian Queuing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 Identification</a:t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0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0"/>
          <p:cNvSpPr txBox="1"/>
          <p:nvPr/>
        </p:nvSpPr>
        <p:spPr>
          <a:xfrm>
            <a:off x="59675" y="1173075"/>
            <a:ext cx="36885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identify specific cars, the server uses color-based identification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server identifies each car by matching it to a unique color on a piece of paper, detecting the presence of this specified color based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562" y="445025"/>
            <a:ext cx="1592018" cy="3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270" y="445025"/>
            <a:ext cx="1592018" cy="3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3748175" y="3916575"/>
            <a:ext cx="2212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of car based on bounding box location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6103263" y="3916575"/>
            <a:ext cx="1592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 pixels mean the color has been detected at these locations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18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Queuing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21"/>
          <p:cNvSpPr txBox="1"/>
          <p:nvPr/>
        </p:nvSpPr>
        <p:spPr>
          <a:xfrm>
            <a:off x="438300" y="1173075"/>
            <a:ext cx="59451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queuing system has been developed for keeping track of the order of traffic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if a pedestrian wants to cross the road, the traffic timing will be allocated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queuing system will shut down the required lane for the pedestrian, keeping all other lanes open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bring more efficiency to crowded intersections because cars will spend less time waiting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562915" y="1734540"/>
            <a:ext cx="2433823" cy="18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19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Queuing System Pseudocode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438300" y="1173075"/>
            <a:ext cx="82596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When an object is noticed by the camera: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add to the queue;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While first item in queue is a Pedestrian: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Close down lane that the Pedestrian needs for 15 seconds;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Remove pedestrian from the queue;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Iterate through items in queue: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If item is a car: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If the lane is open:</a:t>
            </a:r>
            <a:b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Car moves;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Else:</a:t>
            </a:r>
            <a:b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Car doesn’t move;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5" name="Google Shape;265;p2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20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25" y="776549"/>
            <a:ext cx="4217524" cy="141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Demo: Multiple Cars Turning</a:t>
            </a: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21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5" name="Google Shape;275;p23" title="Video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250" y="1017725"/>
            <a:ext cx="6361512" cy="35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Demo: Car Waiting For Pedestrians</a:t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2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22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84" name="Google Shape;284;p24" title="Video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250" y="1017725"/>
            <a:ext cx="6361512" cy="35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Research Outcome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25"/>
          <p:cNvSpPr txBox="1"/>
          <p:nvPr/>
        </p:nvSpPr>
        <p:spPr>
          <a:xfrm>
            <a:off x="933600" y="117307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testing results, we believe that the automatic intersection we designed would be feasible at a larger scale in the future.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Future Research</a:t>
            </a: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26"/>
          <p:cNvSpPr txBox="1"/>
          <p:nvPr/>
        </p:nvSpPr>
        <p:spPr>
          <a:xfrm>
            <a:off x="933600" y="101772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of real-world vehicles in a simulation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Developing a more robust driving system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Responding to obstacles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 larger and more robust object detection model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robust real-world car identification system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a model of both autonomous and manual vehicles at an intersection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LiDAR along with a camera to avoid identification issues caused by lighting or weather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24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11700" y="215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Computer Vision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/>
              <a:t> </a:t>
            </a:r>
            <a:endParaRPr sz="2000"/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4997" l="0" r="1593" t="0"/>
          <a:stretch/>
        </p:blipFill>
        <p:spPr>
          <a:xfrm>
            <a:off x="1311587" y="782575"/>
            <a:ext cx="6520826" cy="33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1669800" y="4265375"/>
            <a:ext cx="5804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Narc — A Fault Detecting Solution, Medium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4"/>
          <p:cNvSpPr txBox="1"/>
          <p:nvPr/>
        </p:nvSpPr>
        <p:spPr>
          <a:xfrm>
            <a:off x="933600" y="913650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main parts of our studies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look at an image of fruit and recognize an orange in the image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look at an image of fruit and determine where an orange 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215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Computer Vision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30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are Autonomous Vehicles</a:t>
            </a:r>
            <a:endParaRPr sz="1750"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5"/>
          <p:cNvSpPr txBox="1"/>
          <p:nvPr/>
        </p:nvSpPr>
        <p:spPr>
          <a:xfrm>
            <a:off x="3557700" y="4229050"/>
            <a:ext cx="202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Business Insider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113" y="876275"/>
            <a:ext cx="5029782" cy="32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6"/>
          <p:cNvSpPr txBox="1"/>
          <p:nvPr/>
        </p:nvSpPr>
        <p:spPr>
          <a:xfrm>
            <a:off x="933600" y="87627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of autonomous vehicles can be broken down into two categories.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automotive parts (engine, brakes, and wheels)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(LiDAR, Radar, and Cameras)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On-board computers (for analyzing complex information in real-time)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communication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planning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4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03" name="Google Shape;103;p6"/>
          <p:cNvSpPr txBox="1"/>
          <p:nvPr>
            <p:ph type="title"/>
          </p:nvPr>
        </p:nvSpPr>
        <p:spPr>
          <a:xfrm>
            <a:off x="311700" y="30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are Autonomous Vehicles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Research Motivation (Why this matters) 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7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7"/>
          <p:cNvSpPr txBox="1"/>
          <p:nvPr/>
        </p:nvSpPr>
        <p:spPr>
          <a:xfrm>
            <a:off x="933600" y="116022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Self-driving cars are expensive ($70,000-$150,000, Reuters)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 traffic is often an issue because people do not want to wait at intersections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Intersections often cause the highest number of accidents on roadways (&gt;50%, Federal Highway Administration)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5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Research Goal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8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8"/>
          <p:cNvSpPr txBox="1"/>
          <p:nvPr/>
        </p:nvSpPr>
        <p:spPr>
          <a:xfrm>
            <a:off x="933600" y="1211650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mitigate the issues caused by intersections, we purpose creating a centralized control system of remote-controlled cars, to see if a real-world implementation of sensor-less vehicles for intersection automation is feasible.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6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Assembly of the Car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9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9"/>
          <p:cNvSpPr txBox="1"/>
          <p:nvPr/>
        </p:nvSpPr>
        <p:spPr>
          <a:xfrm>
            <a:off x="438300" y="1173075"/>
            <a:ext cx="55026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Pico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micropython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PICO RDP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 Development Platform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ESP8266 ESP01s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WiFi module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individual motors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radar sensor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6100" y="1198837"/>
            <a:ext cx="2634150" cy="26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 txBox="1"/>
          <p:nvPr/>
        </p:nvSpPr>
        <p:spPr>
          <a:xfrm>
            <a:off x="5334175" y="3512275"/>
            <a:ext cx="3692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Raspberry Pi Pico 4wd car, SunFounder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7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